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2" r:id="rId3"/>
  </p:sldIdLst>
  <p:sldSz cx="15119350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4F9"/>
    <a:srgbClr val="1E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66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9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4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71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0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84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8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6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12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44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66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1B6C-BB24-4DD0-86B4-1282CD9C333D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9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" y="1060"/>
            <a:ext cx="15119143" cy="10689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89447" y="2512858"/>
            <a:ext cx="5780701" cy="1528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600"/>
              </a:lnSpc>
            </a:pPr>
            <a:r>
              <a:rPr lang="es-ES" sz="4000" spc="-150" dirty="0" smtClean="0">
                <a:solidFill>
                  <a:srgbClr val="5AC4F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Insertar título proyecto [</a:t>
            </a:r>
            <a:r>
              <a:rPr lang="es-ES" sz="4000" spc="-150" dirty="0" err="1" smtClean="0">
                <a:solidFill>
                  <a:srgbClr val="5AC4F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OpenSans</a:t>
            </a:r>
            <a:r>
              <a:rPr lang="es-ES" sz="4000" spc="-150" dirty="0" smtClean="0">
                <a:solidFill>
                  <a:srgbClr val="5AC4F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es-ES" sz="4000" spc="-150" dirty="0" err="1" smtClean="0">
                <a:solidFill>
                  <a:srgbClr val="5AC4F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Semibold</a:t>
            </a:r>
            <a:r>
              <a:rPr lang="es-ES" sz="4000" spc="-150" dirty="0" smtClean="0">
                <a:solidFill>
                  <a:srgbClr val="5AC4F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40]</a:t>
            </a:r>
            <a:endParaRPr lang="es-ES" sz="4000" spc="-150" dirty="0">
              <a:solidFill>
                <a:srgbClr val="5AC4F9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CuadroTexto 8"/>
          <p:cNvSpPr txBox="1">
            <a:spLocks noChangeAspect="1"/>
          </p:cNvSpPr>
          <p:nvPr/>
        </p:nvSpPr>
        <p:spPr>
          <a:xfrm>
            <a:off x="8918476" y="4661997"/>
            <a:ext cx="588609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kern="400" spc="-50" dirty="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Insertar texto descriptivo de la operación dentro de los límites marcados por el recuadro</a:t>
            </a:r>
          </a:p>
          <a:p>
            <a:pPr>
              <a:lnSpc>
                <a:spcPts val="3500"/>
              </a:lnSpc>
            </a:pPr>
            <a:r>
              <a:rPr lang="es-ES" sz="2400" kern="400" spc="-50" dirty="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[</a:t>
            </a:r>
            <a:r>
              <a:rPr lang="es-ES" sz="2400" kern="400" spc="-5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OpenSans</a:t>
            </a:r>
            <a:r>
              <a:rPr lang="es-ES" sz="2400" kern="400" spc="-50" dirty="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 Medium 24, negro]</a:t>
            </a:r>
            <a:endParaRPr lang="es-ES" sz="2400" kern="400" spc="-5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78996" y="5017052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1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0X/202X – 1X/202X</a:t>
            </a:r>
            <a:endParaRPr lang="es-ES" sz="2100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65744" y="6108048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XXX.000 </a:t>
            </a:r>
            <a:r>
              <a:rPr lang="es-ES" dirty="0">
                <a:latin typeface="Open Sans" pitchFamily="2" charset="0"/>
                <a:ea typeface="Open Sans" pitchFamily="2" charset="0"/>
                <a:cs typeface="Open Sans" pitchFamily="2" charset="0"/>
              </a:rPr>
              <a:t>€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65744" y="7175538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1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XXX.000</a:t>
            </a:r>
            <a:r>
              <a:rPr lang="es-ES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dirty="0">
                <a:latin typeface="Open Sans" pitchFamily="2" charset="0"/>
                <a:ea typeface="Open Sans" pitchFamily="2" charset="0"/>
                <a:cs typeface="Open Sans" pitchFamily="2" charset="0"/>
              </a:rPr>
              <a:t>€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5416542" cy="10579100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 flipH="1">
            <a:off x="6004200" y="2573413"/>
            <a:ext cx="1396036" cy="1395332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 flipH="1">
            <a:off x="8998972" y="2573413"/>
            <a:ext cx="5657923" cy="1389107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 flipH="1">
            <a:off x="9012226" y="4788451"/>
            <a:ext cx="5657923" cy="3783406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014545" y="2739828"/>
            <a:ext cx="1495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sz="1600" i="1" dirty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Insertar QR que dirija a la página web  de la empresa</a:t>
            </a:r>
          </a:p>
          <a:p>
            <a:endParaRPr lang="es-ES" sz="1600" i="1" dirty="0">
              <a:solidFill>
                <a:schemeClr val="accent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442544" y="2737051"/>
            <a:ext cx="282465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i="1" dirty="0" smtClean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Insertar imagen o fotografía que cubra todo el hueco</a:t>
            </a:r>
          </a:p>
          <a:p>
            <a:r>
              <a:rPr lang="es-ES" i="1" dirty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(Fotografía relacionada con la empresa: fachada o zona donde vaya a realizarse la inversión)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18" y="8882753"/>
            <a:ext cx="2531601" cy="100658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97515" y="5446328"/>
            <a:ext cx="303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-150" dirty="0" smtClean="0">
                <a:solidFill>
                  <a:srgbClr val="FF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Fecha inicio: Mes/Año de presentación de solicitud de ayuda</a:t>
            </a:r>
          </a:p>
          <a:p>
            <a:endParaRPr lang="es-ES" sz="1600" spc="-150" dirty="0" smtClean="0">
              <a:solidFill>
                <a:srgbClr val="FF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s-ES" sz="1600" spc="-150" dirty="0" smtClean="0">
                <a:solidFill>
                  <a:srgbClr val="FF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Fecha final: Mes /Año plazo justificación inversiones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97513" y="7674160"/>
            <a:ext cx="386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-150" dirty="0" smtClean="0">
                <a:solidFill>
                  <a:srgbClr val="FF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Cuantía de la  Inversión estimada como elegible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25965" y="8754208"/>
            <a:ext cx="361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-150" dirty="0" smtClean="0">
                <a:solidFill>
                  <a:srgbClr val="FF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Cuantía de la Subvención total concedida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 flipV="1">
            <a:off x="3435531" y="5316583"/>
            <a:ext cx="2430213" cy="791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3931920" y="6108047"/>
            <a:ext cx="1947076" cy="173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3631474" y="7175538"/>
            <a:ext cx="2234270" cy="174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 flipH="1">
            <a:off x="8918475" y="9110444"/>
            <a:ext cx="5738418" cy="804962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9000307" y="9135986"/>
            <a:ext cx="5552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sz="1400" i="1" dirty="0" smtClean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Espacio para posibles logos adicionales, en su caso (por ejemplo, beneficiarios, entidades locales, etc.), dentro del recuadro, alineado a la izquierda y, de haberlos, logos adicionales a la derecha respetando espacio entre logos y tamaños de logo hasta el límite del recuadro</a:t>
            </a:r>
            <a:endParaRPr lang="es-ES" sz="1400" i="1" dirty="0">
              <a:solidFill>
                <a:schemeClr val="accent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" y="1060"/>
            <a:ext cx="15119143" cy="10689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89447" y="2903606"/>
            <a:ext cx="5780701" cy="747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600"/>
              </a:lnSpc>
            </a:pPr>
            <a:r>
              <a:rPr lang="es-ES" sz="4000" spc="-150" dirty="0" smtClean="0">
                <a:solidFill>
                  <a:srgbClr val="5AC4F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Festival “Somos la Ostra”</a:t>
            </a:r>
            <a:endParaRPr lang="es-ES" sz="4000" spc="-150" dirty="0">
              <a:solidFill>
                <a:srgbClr val="5AC4F9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9" name="CuadroTexto 8"/>
          <p:cNvSpPr txBox="1">
            <a:spLocks noChangeAspect="1"/>
          </p:cNvSpPr>
          <p:nvPr/>
        </p:nvSpPr>
        <p:spPr>
          <a:xfrm>
            <a:off x="9041093" y="4709524"/>
            <a:ext cx="5550559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s-ES" sz="2400" kern="400" spc="-50" dirty="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Evento gastronómico y cultural celebrado en </a:t>
            </a:r>
            <a:r>
              <a:rPr lang="es-ES" sz="2400" kern="400" spc="-50" dirty="0" err="1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Castropol</a:t>
            </a:r>
            <a:r>
              <a:rPr lang="es-ES" sz="2400" kern="400" spc="-50" dirty="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, cuyo objetivo es la exaltación y puesta en valor de la ostra cultivada en la ría del </a:t>
            </a:r>
            <a:r>
              <a:rPr lang="es-ES" sz="2400" kern="400" spc="-50" dirty="0" err="1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Eo</a:t>
            </a:r>
            <a:r>
              <a:rPr lang="es-ES" sz="2400" kern="400" spc="-50" dirty="0" smtClean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. </a:t>
            </a:r>
            <a:endParaRPr lang="es-ES" sz="2400" kern="400" spc="-5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78996" y="5017052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1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05/2025 – 05/2026</a:t>
            </a:r>
            <a:endParaRPr lang="es-ES" sz="2100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65744" y="6108048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68.827,55 </a:t>
            </a:r>
            <a:r>
              <a:rPr lang="es-ES" dirty="0">
                <a:latin typeface="Open Sans" pitchFamily="2" charset="0"/>
                <a:ea typeface="Open Sans" pitchFamily="2" charset="0"/>
                <a:cs typeface="Open Sans" pitchFamily="2" charset="0"/>
              </a:rPr>
              <a:t>€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65744" y="7175538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1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68.827,55</a:t>
            </a:r>
            <a:r>
              <a:rPr lang="es-ES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dirty="0">
                <a:latin typeface="Open Sans" pitchFamily="2" charset="0"/>
                <a:ea typeface="Open Sans" pitchFamily="2" charset="0"/>
                <a:cs typeface="Open Sans" pitchFamily="2" charset="0"/>
              </a:rPr>
              <a:t>€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5416542" cy="10579100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 flipH="1">
            <a:off x="6004200" y="2573413"/>
            <a:ext cx="1396036" cy="1395332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014545" y="2739828"/>
            <a:ext cx="1495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sz="1600" i="1" dirty="0" smtClean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Insertar QR en caso de </a:t>
            </a:r>
            <a:r>
              <a:rPr lang="es-ES" sz="1600" i="1" dirty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tener </a:t>
            </a:r>
            <a:r>
              <a:rPr lang="es-ES" sz="1600" i="1" dirty="0" smtClean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(</a:t>
            </a:r>
            <a:r>
              <a:rPr lang="es-ES" sz="1600" i="1" dirty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ver plantilla de ejemplo)</a:t>
            </a:r>
          </a:p>
          <a:p>
            <a:endParaRPr lang="es-ES" sz="1600" i="1" dirty="0">
              <a:solidFill>
                <a:schemeClr val="accent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442544" y="2737051"/>
            <a:ext cx="282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i="1" dirty="0" smtClean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Insertar imagen o fotografía que cubra todo el hueco</a:t>
            </a:r>
          </a:p>
          <a:p>
            <a:r>
              <a:rPr lang="es-ES" i="1" dirty="0" smtClean="0">
                <a:solidFill>
                  <a:schemeClr val="accent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(ver plantilla de ejemplo)</a:t>
            </a:r>
            <a:endParaRPr lang="es-ES" i="1" dirty="0">
              <a:solidFill>
                <a:schemeClr val="accent5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96" y="8938033"/>
            <a:ext cx="2605677" cy="10360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80" y="9036270"/>
            <a:ext cx="2207538" cy="923393"/>
          </a:xfrm>
          <a:prstGeom prst="rect">
            <a:avLst/>
          </a:prstGeom>
        </p:spPr>
      </p:pic>
      <p:pic>
        <p:nvPicPr>
          <p:cNvPr id="1026" name="Picture 2" descr="https://somoslaostra.com/wp-content/uploads/2023/04/3-scaled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r="46843"/>
          <a:stretch/>
        </p:blipFill>
        <p:spPr bwMode="auto">
          <a:xfrm>
            <a:off x="-13447" y="-1"/>
            <a:ext cx="5513996" cy="10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996" y="2494991"/>
            <a:ext cx="1726498" cy="1737123"/>
          </a:xfrm>
          <a:prstGeom prst="rect">
            <a:avLst/>
          </a:prstGeom>
        </p:spPr>
      </p:pic>
      <p:pic>
        <p:nvPicPr>
          <p:cNvPr id="1028" name="Picture 4" descr="Entidades de Crédito - Castropol City Coun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25" y="8892959"/>
            <a:ext cx="2315463" cy="1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spc="-150" dirty="0" smtClean="0">
            <a:solidFill>
              <a:srgbClr val="1E3485"/>
            </a:solidFill>
            <a:latin typeface="Open Sans SemiBold" pitchFamily="2" charset="0"/>
            <a:ea typeface="Open Sans SemiBold" pitchFamily="2" charset="0"/>
            <a:cs typeface="Open Sans SemiBold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223</Words>
  <Application>Microsoft Office PowerPoint</Application>
  <PresentationFormat>Personalizado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Medium</vt:lpstr>
      <vt:lpstr>Open Sans SemiBold</vt:lpstr>
      <vt:lpstr>Tema de Office</vt:lpstr>
      <vt:lpstr>Presentación de PowerPoint</vt:lpstr>
      <vt:lpstr>Presentación de PowerPoint</vt:lpstr>
    </vt:vector>
  </TitlesOfParts>
  <Company>IGAE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SGPE JCY</dc:creator>
  <cp:lastModifiedBy>Cuenta Microsoft</cp:lastModifiedBy>
  <cp:revision>45</cp:revision>
  <cp:lastPrinted>2025-07-29T15:14:43Z</cp:lastPrinted>
  <dcterms:created xsi:type="dcterms:W3CDTF">2023-10-10T14:27:13Z</dcterms:created>
  <dcterms:modified xsi:type="dcterms:W3CDTF">2025-09-11T10:58:13Z</dcterms:modified>
</cp:coreProperties>
</file>